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77" r:id="rId4"/>
    <p:sldId id="257" r:id="rId5"/>
    <p:sldId id="271" r:id="rId6"/>
    <p:sldId id="273" r:id="rId7"/>
    <p:sldId id="274" r:id="rId8"/>
    <p:sldId id="262" r:id="rId9"/>
    <p:sldId id="264" r:id="rId10"/>
    <p:sldId id="263" r:id="rId11"/>
    <p:sldId id="275" r:id="rId12"/>
    <p:sldId id="276" r:id="rId13"/>
    <p:sldId id="272" r:id="rId14"/>
  </p:sldIdLst>
  <p:sldSz cx="12192000" cy="6858000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‘rtacha uslub 2 - Urg‘u belg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ul slay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270FB379-05A7-4246-B87A-CA16342503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Tagsarlavha 2">
            <a:extLst>
              <a:ext uri="{FF2B5EF4-FFF2-40B4-BE49-F238E27FC236}">
                <a16:creationId xmlns:a16="http://schemas.microsoft.com/office/drawing/2014/main" id="{8F610BFF-327C-5C48-BB3A-4E19345D4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z-Latn-UZ"/>
              <a:t>Taglavha namunasini tahrirlash uchun bosing</a:t>
            </a:r>
          </a:p>
        </p:txBody>
      </p:sp>
      <p:sp>
        <p:nvSpPr>
          <p:cNvPr id="4" name="Sana 3">
            <a:extLst>
              <a:ext uri="{FF2B5EF4-FFF2-40B4-BE49-F238E27FC236}">
                <a16:creationId xmlns:a16="http://schemas.microsoft.com/office/drawing/2014/main" id="{C99C4B77-147B-F347-8448-31015D52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5" name="Pastki kolontitul 4">
            <a:extLst>
              <a:ext uri="{FF2B5EF4-FFF2-40B4-BE49-F238E27FC236}">
                <a16:creationId xmlns:a16="http://schemas.microsoft.com/office/drawing/2014/main" id="{7311EFA9-3E72-1D44-98CF-18044D2B0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Slayd raqami 5">
            <a:extLst>
              <a:ext uri="{FF2B5EF4-FFF2-40B4-BE49-F238E27FC236}">
                <a16:creationId xmlns:a16="http://schemas.microsoft.com/office/drawing/2014/main" id="{C09A4176-A023-6C47-BAE0-33628DB9E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644172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arlavha va oby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0533D2CF-0D46-704F-8ABB-8D7E4D426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Tarkibi 2">
            <a:extLst>
              <a:ext uri="{FF2B5EF4-FFF2-40B4-BE49-F238E27FC236}">
                <a16:creationId xmlns:a16="http://schemas.microsoft.com/office/drawing/2014/main" id="{662B2982-45FF-0C43-B510-627079E20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4" name="Sana 3">
            <a:extLst>
              <a:ext uri="{FF2B5EF4-FFF2-40B4-BE49-F238E27FC236}">
                <a16:creationId xmlns:a16="http://schemas.microsoft.com/office/drawing/2014/main" id="{CFF56CE7-3707-AF46-A1D3-685534FCC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5" name="Pastki kolontitul 4">
            <a:extLst>
              <a:ext uri="{FF2B5EF4-FFF2-40B4-BE49-F238E27FC236}">
                <a16:creationId xmlns:a16="http://schemas.microsoft.com/office/drawing/2014/main" id="{BDFFFB5A-D00A-1D4A-BA48-C8F51BAE5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Slayd raqami 5">
            <a:extLst>
              <a:ext uri="{FF2B5EF4-FFF2-40B4-BE49-F238E27FC236}">
                <a16:creationId xmlns:a16="http://schemas.microsoft.com/office/drawing/2014/main" id="{E4C60B38-BE0B-5543-811F-05E0CD4BE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9964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o‘lim sarlavha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14649EC8-3545-7142-864C-4DA654EB6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Matn 2">
            <a:extLst>
              <a:ext uri="{FF2B5EF4-FFF2-40B4-BE49-F238E27FC236}">
                <a16:creationId xmlns:a16="http://schemas.microsoft.com/office/drawing/2014/main" id="{F04E737C-1640-8444-AE38-E98F992CA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z-Latn-UZ"/>
              <a:t>Matn uslublarini tahrirlash uchun bosing</a:t>
            </a:r>
          </a:p>
        </p:txBody>
      </p:sp>
      <p:sp>
        <p:nvSpPr>
          <p:cNvPr id="4" name="Sana 3">
            <a:extLst>
              <a:ext uri="{FF2B5EF4-FFF2-40B4-BE49-F238E27FC236}">
                <a16:creationId xmlns:a16="http://schemas.microsoft.com/office/drawing/2014/main" id="{7C30D999-C442-9B4D-8B6B-05DE40381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5" name="Pastki kolontitul 4">
            <a:extLst>
              <a:ext uri="{FF2B5EF4-FFF2-40B4-BE49-F238E27FC236}">
                <a16:creationId xmlns:a16="http://schemas.microsoft.com/office/drawing/2014/main" id="{464408A3-1C5A-FD4C-AE35-BA66E52F8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Slayd raqami 5">
            <a:extLst>
              <a:ext uri="{FF2B5EF4-FFF2-40B4-BE49-F238E27FC236}">
                <a16:creationId xmlns:a16="http://schemas.microsoft.com/office/drawing/2014/main" id="{951B54FE-E766-574A-A46C-C124BFF1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95062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kkita oby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4C02AB5A-FA33-674A-8352-DB8D07448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Tarkibi 2">
            <a:extLst>
              <a:ext uri="{FF2B5EF4-FFF2-40B4-BE49-F238E27FC236}">
                <a16:creationId xmlns:a16="http://schemas.microsoft.com/office/drawing/2014/main" id="{FBE243BA-E203-DF41-8352-352FBC10C9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4" name="Tarkibi 3">
            <a:extLst>
              <a:ext uri="{FF2B5EF4-FFF2-40B4-BE49-F238E27FC236}">
                <a16:creationId xmlns:a16="http://schemas.microsoft.com/office/drawing/2014/main" id="{7CA6F388-86AB-2847-892F-9ADAF2009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5" name="Sana 4">
            <a:extLst>
              <a:ext uri="{FF2B5EF4-FFF2-40B4-BE49-F238E27FC236}">
                <a16:creationId xmlns:a16="http://schemas.microsoft.com/office/drawing/2014/main" id="{DE804A24-5052-0644-8571-C4EC7B39C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6" name="Pastki kolontitul 5">
            <a:extLst>
              <a:ext uri="{FF2B5EF4-FFF2-40B4-BE49-F238E27FC236}">
                <a16:creationId xmlns:a16="http://schemas.microsoft.com/office/drawing/2014/main" id="{B215C5EE-D3B3-8249-B1F4-52B4BB5E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Slayd raqami 6">
            <a:extLst>
              <a:ext uri="{FF2B5EF4-FFF2-40B4-BE49-F238E27FC236}">
                <a16:creationId xmlns:a16="http://schemas.microsoft.com/office/drawing/2014/main" id="{836B54DA-7DBD-CE48-AFDF-6B654FDFA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45203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olishtiri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8A3BEACA-138F-684D-9C35-2A0C08937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Matn 2">
            <a:extLst>
              <a:ext uri="{FF2B5EF4-FFF2-40B4-BE49-F238E27FC236}">
                <a16:creationId xmlns:a16="http://schemas.microsoft.com/office/drawing/2014/main" id="{801DD60C-2406-4D4F-B0E3-255AACAF7F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z-Latn-UZ"/>
              <a:t>Matn uslublarini tahrirlash uchun bosing</a:t>
            </a:r>
          </a:p>
        </p:txBody>
      </p:sp>
      <p:sp>
        <p:nvSpPr>
          <p:cNvPr id="4" name="Tarkibi 3">
            <a:extLst>
              <a:ext uri="{FF2B5EF4-FFF2-40B4-BE49-F238E27FC236}">
                <a16:creationId xmlns:a16="http://schemas.microsoft.com/office/drawing/2014/main" id="{710C9AB3-48E2-044B-87A9-ABDAAF9FBA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5" name="Matn 4">
            <a:extLst>
              <a:ext uri="{FF2B5EF4-FFF2-40B4-BE49-F238E27FC236}">
                <a16:creationId xmlns:a16="http://schemas.microsoft.com/office/drawing/2014/main" id="{C6A57055-E38D-7041-9F41-6A97C0F3C3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z-Latn-UZ"/>
              <a:t>Matn uslublarini tahrirlash uchun bosing</a:t>
            </a:r>
          </a:p>
        </p:txBody>
      </p:sp>
      <p:sp>
        <p:nvSpPr>
          <p:cNvPr id="6" name="Tarkibi 5">
            <a:extLst>
              <a:ext uri="{FF2B5EF4-FFF2-40B4-BE49-F238E27FC236}">
                <a16:creationId xmlns:a16="http://schemas.microsoft.com/office/drawing/2014/main" id="{3CB662E3-E64F-1A46-94FB-38651C3398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7" name="Sana 6">
            <a:extLst>
              <a:ext uri="{FF2B5EF4-FFF2-40B4-BE49-F238E27FC236}">
                <a16:creationId xmlns:a16="http://schemas.microsoft.com/office/drawing/2014/main" id="{AC289A05-3576-6948-B3EA-7583CFC8A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8" name="Pastki kolontitul 7">
            <a:extLst>
              <a:ext uri="{FF2B5EF4-FFF2-40B4-BE49-F238E27FC236}">
                <a16:creationId xmlns:a16="http://schemas.microsoft.com/office/drawing/2014/main" id="{6D871BBA-6D9A-924A-BE47-FCB3FB7BE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Slayd raqami 8">
            <a:extLst>
              <a:ext uri="{FF2B5EF4-FFF2-40B4-BE49-F238E27FC236}">
                <a16:creationId xmlns:a16="http://schemas.microsoft.com/office/drawing/2014/main" id="{67EEB617-9709-6748-BF32-34FC7C85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5739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Faqat sarlavh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82883215-F5A6-3D45-B5A1-FFA3E725C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Sana 2">
            <a:extLst>
              <a:ext uri="{FF2B5EF4-FFF2-40B4-BE49-F238E27FC236}">
                <a16:creationId xmlns:a16="http://schemas.microsoft.com/office/drawing/2014/main" id="{3F32D476-D359-314B-B22E-B27DD51D8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4" name="Pastki kolontitul 3">
            <a:extLst>
              <a:ext uri="{FF2B5EF4-FFF2-40B4-BE49-F238E27FC236}">
                <a16:creationId xmlns:a16="http://schemas.microsoft.com/office/drawing/2014/main" id="{91146516-FB36-6744-AC82-B0EDD9002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Slayd raqami 4">
            <a:extLst>
              <a:ext uri="{FF2B5EF4-FFF2-40B4-BE49-F238E27FC236}">
                <a16:creationId xmlns:a16="http://schemas.microsoft.com/office/drawing/2014/main" id="{FC586996-2930-D340-83B6-0D8D6BC8A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679021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‘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na 1">
            <a:extLst>
              <a:ext uri="{FF2B5EF4-FFF2-40B4-BE49-F238E27FC236}">
                <a16:creationId xmlns:a16="http://schemas.microsoft.com/office/drawing/2014/main" id="{BE7A621B-BF43-9046-BFC2-F2A15818F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3" name="Pastki kolontitul 2">
            <a:extLst>
              <a:ext uri="{FF2B5EF4-FFF2-40B4-BE49-F238E27FC236}">
                <a16:creationId xmlns:a16="http://schemas.microsoft.com/office/drawing/2014/main" id="{0237A891-41F2-2A49-8D55-BBF67909E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Slayd raqami 3">
            <a:extLst>
              <a:ext uri="{FF2B5EF4-FFF2-40B4-BE49-F238E27FC236}">
                <a16:creationId xmlns:a16="http://schemas.microsoft.com/office/drawing/2014/main" id="{F0C619C5-687D-C642-9247-9E54286A0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588467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omli oby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3661F4B9-3921-D14F-A692-FB7B78DD0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Tarkibi 2">
            <a:extLst>
              <a:ext uri="{FF2B5EF4-FFF2-40B4-BE49-F238E27FC236}">
                <a16:creationId xmlns:a16="http://schemas.microsoft.com/office/drawing/2014/main" id="{1E526367-E117-E14B-923E-550110FB1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4" name="Matn 3">
            <a:extLst>
              <a:ext uri="{FF2B5EF4-FFF2-40B4-BE49-F238E27FC236}">
                <a16:creationId xmlns:a16="http://schemas.microsoft.com/office/drawing/2014/main" id="{C176BBDD-5806-F340-A9E8-3A83DABEA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z-Latn-UZ"/>
              <a:t>Matn uslublarini tahrirlash uchun bosing</a:t>
            </a:r>
          </a:p>
        </p:txBody>
      </p:sp>
      <p:sp>
        <p:nvSpPr>
          <p:cNvPr id="5" name="Sana 4">
            <a:extLst>
              <a:ext uri="{FF2B5EF4-FFF2-40B4-BE49-F238E27FC236}">
                <a16:creationId xmlns:a16="http://schemas.microsoft.com/office/drawing/2014/main" id="{673CE3A0-F4DE-F647-803F-D064D1E9C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6" name="Pastki kolontitul 5">
            <a:extLst>
              <a:ext uri="{FF2B5EF4-FFF2-40B4-BE49-F238E27FC236}">
                <a16:creationId xmlns:a16="http://schemas.microsoft.com/office/drawing/2014/main" id="{A0694051-06B5-234C-BBC2-D9E54FB1F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Slayd raqami 6">
            <a:extLst>
              <a:ext uri="{FF2B5EF4-FFF2-40B4-BE49-F238E27FC236}">
                <a16:creationId xmlns:a16="http://schemas.microsoft.com/office/drawing/2014/main" id="{8EBC7DD1-074F-674E-A06C-2F88ECA6D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67371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omli ras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C63CD15E-7A92-B846-9BC8-35F781713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Rasm 2">
            <a:extLst>
              <a:ext uri="{FF2B5EF4-FFF2-40B4-BE49-F238E27FC236}">
                <a16:creationId xmlns:a16="http://schemas.microsoft.com/office/drawing/2014/main" id="{371A0FF0-7194-E24F-81A2-094EB88EA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z-Latn-UZ"/>
          </a:p>
        </p:txBody>
      </p:sp>
      <p:sp>
        <p:nvSpPr>
          <p:cNvPr id="4" name="Matn 3">
            <a:extLst>
              <a:ext uri="{FF2B5EF4-FFF2-40B4-BE49-F238E27FC236}">
                <a16:creationId xmlns:a16="http://schemas.microsoft.com/office/drawing/2014/main" id="{17C5F232-1FE0-5749-A8FB-A909A11CDF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z-Latn-UZ"/>
              <a:t>Matn uslublarini tahrirlash uchun bosing</a:t>
            </a:r>
          </a:p>
        </p:txBody>
      </p:sp>
      <p:sp>
        <p:nvSpPr>
          <p:cNvPr id="5" name="Sana 4">
            <a:extLst>
              <a:ext uri="{FF2B5EF4-FFF2-40B4-BE49-F238E27FC236}">
                <a16:creationId xmlns:a16="http://schemas.microsoft.com/office/drawing/2014/main" id="{61DBEAC1-7D73-5348-8954-AA873A58A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6" name="Pastki kolontitul 5">
            <a:extLst>
              <a:ext uri="{FF2B5EF4-FFF2-40B4-BE49-F238E27FC236}">
                <a16:creationId xmlns:a16="http://schemas.microsoft.com/office/drawing/2014/main" id="{E78F56F0-D3BC-8943-A71A-D3DD699CE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Slayd raqami 6">
            <a:extLst>
              <a:ext uri="{FF2B5EF4-FFF2-40B4-BE49-F238E27FC236}">
                <a16:creationId xmlns:a16="http://schemas.microsoft.com/office/drawing/2014/main" id="{2540F315-353B-8241-80A6-75EC5F031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67333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Sarlavha va vertikal mat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5663E8E6-E38D-7A4D-9862-EB9AF07E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Vertikal matn 2">
            <a:extLst>
              <a:ext uri="{FF2B5EF4-FFF2-40B4-BE49-F238E27FC236}">
                <a16:creationId xmlns:a16="http://schemas.microsoft.com/office/drawing/2014/main" id="{9DE99A88-DDDE-4C45-800A-187AC9560D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4" name="Sana 3">
            <a:extLst>
              <a:ext uri="{FF2B5EF4-FFF2-40B4-BE49-F238E27FC236}">
                <a16:creationId xmlns:a16="http://schemas.microsoft.com/office/drawing/2014/main" id="{E65952DD-D825-264E-853A-FCC11518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5" name="Pastki kolontitul 4">
            <a:extLst>
              <a:ext uri="{FF2B5EF4-FFF2-40B4-BE49-F238E27FC236}">
                <a16:creationId xmlns:a16="http://schemas.microsoft.com/office/drawing/2014/main" id="{B9FA6D32-2D19-924B-ADE9-E1DB8C65B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Slayd raqami 5">
            <a:extLst>
              <a:ext uri="{FF2B5EF4-FFF2-40B4-BE49-F238E27FC236}">
                <a16:creationId xmlns:a16="http://schemas.microsoft.com/office/drawing/2014/main" id="{942AE9B6-04C8-044E-91AA-9F8EBC26B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612519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 sarlavha va mat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 sarlavha 1">
            <a:extLst>
              <a:ext uri="{FF2B5EF4-FFF2-40B4-BE49-F238E27FC236}">
                <a16:creationId xmlns:a16="http://schemas.microsoft.com/office/drawing/2014/main" id="{F1A8166A-2E0D-7A4A-B7F3-0AF080C9CC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Vertikal matn 2">
            <a:extLst>
              <a:ext uri="{FF2B5EF4-FFF2-40B4-BE49-F238E27FC236}">
                <a16:creationId xmlns:a16="http://schemas.microsoft.com/office/drawing/2014/main" id="{39672712-3312-B947-9633-2593D6E663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4" name="Sana 3">
            <a:extLst>
              <a:ext uri="{FF2B5EF4-FFF2-40B4-BE49-F238E27FC236}">
                <a16:creationId xmlns:a16="http://schemas.microsoft.com/office/drawing/2014/main" id="{C3388DCD-7451-EB40-B1A8-6D612D381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5" name="Pastki kolontitul 4">
            <a:extLst>
              <a:ext uri="{FF2B5EF4-FFF2-40B4-BE49-F238E27FC236}">
                <a16:creationId xmlns:a16="http://schemas.microsoft.com/office/drawing/2014/main" id="{F6898CEE-936D-024D-8320-CB4F39783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Slayd raqami 5">
            <a:extLst>
              <a:ext uri="{FF2B5EF4-FFF2-40B4-BE49-F238E27FC236}">
                <a16:creationId xmlns:a16="http://schemas.microsoft.com/office/drawing/2014/main" id="{19DEC1CD-532F-4C4C-9394-AEBFDA96E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277598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2A34D17B-4011-814E-91BE-5F41C22E8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z-Latn-UZ"/>
              <a:t>Sarlavha namunasini tahrirlash uchun bosing</a:t>
            </a:r>
          </a:p>
        </p:txBody>
      </p:sp>
      <p:sp>
        <p:nvSpPr>
          <p:cNvPr id="3" name="Matn 2">
            <a:extLst>
              <a:ext uri="{FF2B5EF4-FFF2-40B4-BE49-F238E27FC236}">
                <a16:creationId xmlns:a16="http://schemas.microsoft.com/office/drawing/2014/main" id="{9C9F8924-AC69-7141-9A87-33745B3A4C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z-Latn-UZ"/>
              <a:t>Matn uslublarini tahrirlash uchun bosing</a:t>
            </a:r>
          </a:p>
          <a:p>
            <a:pPr lvl="1"/>
            <a:r>
              <a:rPr lang="uz-Latn-UZ"/>
              <a:t>Ikkinchi daraja</a:t>
            </a:r>
          </a:p>
          <a:p>
            <a:pPr lvl="2"/>
            <a:r>
              <a:rPr lang="uz-Latn-UZ"/>
              <a:t>Uchinchi daraja</a:t>
            </a:r>
          </a:p>
          <a:p>
            <a:pPr lvl="3"/>
            <a:r>
              <a:rPr lang="uz-Latn-UZ"/>
              <a:t>To‘rtinchi daraja</a:t>
            </a:r>
          </a:p>
          <a:p>
            <a:pPr lvl="4"/>
            <a:r>
              <a:rPr lang="uz-Latn-UZ"/>
              <a:t>Beshinchi daraja</a:t>
            </a:r>
          </a:p>
        </p:txBody>
      </p:sp>
      <p:sp>
        <p:nvSpPr>
          <p:cNvPr id="4" name="Sana 3">
            <a:extLst>
              <a:ext uri="{FF2B5EF4-FFF2-40B4-BE49-F238E27FC236}">
                <a16:creationId xmlns:a16="http://schemas.microsoft.com/office/drawing/2014/main" id="{3425228F-5645-574D-B457-64CCDCCAA5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FCE16-9A9F-764E-BF86-86E7E3D18FAC}" type="datetimeFigureOut">
              <a:rPr lang="uz-Latn-UZ" smtClean="0"/>
              <a:t>08/11/2020</a:t>
            </a:fld>
            <a:endParaRPr lang="uz-Latn-UZ"/>
          </a:p>
        </p:txBody>
      </p:sp>
      <p:sp>
        <p:nvSpPr>
          <p:cNvPr id="5" name="Pastki kolontitul 4">
            <a:extLst>
              <a:ext uri="{FF2B5EF4-FFF2-40B4-BE49-F238E27FC236}">
                <a16:creationId xmlns:a16="http://schemas.microsoft.com/office/drawing/2014/main" id="{BB3597BD-FE0B-A940-96AE-9488B60BA2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Slayd raqami 5">
            <a:extLst>
              <a:ext uri="{FF2B5EF4-FFF2-40B4-BE49-F238E27FC236}">
                <a16:creationId xmlns:a16="http://schemas.microsoft.com/office/drawing/2014/main" id="{92C72DAB-4D61-E847-8E81-2E263FA7F2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77B69-69B1-E848-AE2A-41352747A34F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36501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8699A2C5-E75B-F043-B29B-26DB14339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4" name="Rasm 4">
            <a:extLst>
              <a:ext uri="{FF2B5EF4-FFF2-40B4-BE49-F238E27FC236}">
                <a16:creationId xmlns:a16="http://schemas.microsoft.com/office/drawing/2014/main" id="{B782C699-8A19-BE40-B744-757CEA39D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6" name="Yozuv 5">
            <a:extLst>
              <a:ext uri="{FF2B5EF4-FFF2-40B4-BE49-F238E27FC236}">
                <a16:creationId xmlns:a16="http://schemas.microsoft.com/office/drawing/2014/main" id="{5216A803-1CEA-544A-8AC9-19DCE719031A}"/>
              </a:ext>
            </a:extLst>
          </p:cNvPr>
          <p:cNvSpPr txBox="1"/>
          <p:nvPr/>
        </p:nvSpPr>
        <p:spPr>
          <a:xfrm>
            <a:off x="1626672" y="-2919351"/>
            <a:ext cx="6264480" cy="7507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uz-Latn-UZ"/>
          </a:p>
        </p:txBody>
      </p:sp>
      <p:sp>
        <p:nvSpPr>
          <p:cNvPr id="7" name="Yozuv 6">
            <a:extLst>
              <a:ext uri="{FF2B5EF4-FFF2-40B4-BE49-F238E27FC236}">
                <a16:creationId xmlns:a16="http://schemas.microsoft.com/office/drawing/2014/main" id="{C159DE5A-5543-C945-92C3-42026D076867}"/>
              </a:ext>
            </a:extLst>
          </p:cNvPr>
          <p:cNvSpPr txBox="1"/>
          <p:nvPr/>
        </p:nvSpPr>
        <p:spPr>
          <a:xfrm>
            <a:off x="1583377" y="1645227"/>
            <a:ext cx="86219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uz-Latn-UZ" sz="6000">
                <a:solidFill>
                  <a:srgbClr val="C00000"/>
                </a:solidFill>
              </a:rPr>
              <a:t>UMUMIY PSIXOLOGIYA VA </a:t>
            </a:r>
          </a:p>
          <a:p>
            <a:pPr algn="l"/>
            <a:r>
              <a:rPr lang="uz-Latn-UZ" sz="6000">
                <a:solidFill>
                  <a:srgbClr val="C00000"/>
                </a:solidFill>
              </a:rPr>
              <a:t>            PEDAGOGIKA</a:t>
            </a:r>
          </a:p>
        </p:txBody>
      </p:sp>
    </p:spTree>
    <p:extLst>
      <p:ext uri="{BB962C8B-B14F-4D97-AF65-F5344CB8AC3E}">
        <p14:creationId xmlns:p14="http://schemas.microsoft.com/office/powerpoint/2010/main" val="3673019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15DBEAE6-367E-7346-9299-6DAA692D5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71409"/>
          </a:xfrm>
        </p:spPr>
        <p:txBody>
          <a:bodyPr/>
          <a:lstStyle/>
          <a:p>
            <a:endParaRPr lang="uz-Latn-UZ"/>
          </a:p>
        </p:txBody>
      </p:sp>
      <p:sp>
        <p:nvSpPr>
          <p:cNvPr id="9" name="Yozuv 8">
            <a:extLst>
              <a:ext uri="{FF2B5EF4-FFF2-40B4-BE49-F238E27FC236}">
                <a16:creationId xmlns:a16="http://schemas.microsoft.com/office/drawing/2014/main" id="{82A7F243-B92C-F947-ABB7-0F4C7EA147FD}"/>
              </a:ext>
            </a:extLst>
          </p:cNvPr>
          <p:cNvSpPr txBox="1"/>
          <p:nvPr/>
        </p:nvSpPr>
        <p:spPr>
          <a:xfrm>
            <a:off x="5085113" y="2512126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uz-Latn-UZ"/>
          </a:p>
        </p:txBody>
      </p:sp>
      <p:pic>
        <p:nvPicPr>
          <p:cNvPr id="7" name="Rasm 7">
            <a:extLst>
              <a:ext uri="{FF2B5EF4-FFF2-40B4-BE49-F238E27FC236}">
                <a16:creationId xmlns:a16="http://schemas.microsoft.com/office/drawing/2014/main" id="{FD24A2B2-E8C2-204D-8E5C-F746B2078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1" y="0"/>
            <a:ext cx="12191999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Yozuv 12">
            <a:extLst>
              <a:ext uri="{FF2B5EF4-FFF2-40B4-BE49-F238E27FC236}">
                <a16:creationId xmlns:a16="http://schemas.microsoft.com/office/drawing/2014/main" id="{0C7FD81D-93A1-184B-9267-5FB89EF69AEE}"/>
              </a:ext>
            </a:extLst>
          </p:cNvPr>
          <p:cNvSpPr txBox="1"/>
          <p:nvPr/>
        </p:nvSpPr>
        <p:spPr>
          <a:xfrm>
            <a:off x="5233554" y="2512126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uz-Latn-UZ" sz="5400">
              <a:solidFill>
                <a:srgbClr val="00B050"/>
              </a:solidFill>
            </a:endParaRPr>
          </a:p>
        </p:txBody>
      </p:sp>
      <p:sp>
        <p:nvSpPr>
          <p:cNvPr id="15" name="Yozuv 14">
            <a:extLst>
              <a:ext uri="{FF2B5EF4-FFF2-40B4-BE49-F238E27FC236}">
                <a16:creationId xmlns:a16="http://schemas.microsoft.com/office/drawing/2014/main" id="{0527CDDF-467B-6244-AD34-A094A45339F9}"/>
              </a:ext>
            </a:extLst>
          </p:cNvPr>
          <p:cNvSpPr txBox="1"/>
          <p:nvPr/>
        </p:nvSpPr>
        <p:spPr>
          <a:xfrm>
            <a:off x="4713019" y="569026"/>
            <a:ext cx="2547257" cy="7173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uz-Latn-UZ"/>
          </a:p>
        </p:txBody>
      </p:sp>
      <p:sp>
        <p:nvSpPr>
          <p:cNvPr id="17" name="Yozuv 16">
            <a:extLst>
              <a:ext uri="{FF2B5EF4-FFF2-40B4-BE49-F238E27FC236}">
                <a16:creationId xmlns:a16="http://schemas.microsoft.com/office/drawing/2014/main" id="{CF5E798E-D52A-DD4D-9FD7-AB26365EA44D}"/>
              </a:ext>
            </a:extLst>
          </p:cNvPr>
          <p:cNvSpPr txBox="1"/>
          <p:nvPr/>
        </p:nvSpPr>
        <p:spPr>
          <a:xfrm>
            <a:off x="2905990" y="2373626"/>
            <a:ext cx="8015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uz-Latn-UZ" sz="7200">
                <a:solidFill>
                  <a:srgbClr val="7030A0"/>
                </a:solidFill>
              </a:rPr>
              <a:t>MAVZU:SEZGI</a:t>
            </a:r>
          </a:p>
        </p:txBody>
      </p:sp>
    </p:spTree>
    <p:extLst>
      <p:ext uri="{BB962C8B-B14F-4D97-AF65-F5344CB8AC3E}">
        <p14:creationId xmlns:p14="http://schemas.microsoft.com/office/powerpoint/2010/main" val="97984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DD3AEB24-EA32-5245-B3B1-5A0812C86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endParaRPr lang="uz-Latn-UZ"/>
          </a:p>
        </p:txBody>
      </p:sp>
      <p:sp>
        <p:nvSpPr>
          <p:cNvPr id="5" name="To‘g‘riburchak 4">
            <a:extLst>
              <a:ext uri="{FF2B5EF4-FFF2-40B4-BE49-F238E27FC236}">
                <a16:creationId xmlns:a16="http://schemas.microsoft.com/office/drawing/2014/main" id="{1F567A83-170C-6A46-9BFB-B5A2F2162B1A}"/>
              </a:ext>
            </a:extLst>
          </p:cNvPr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  <p:sp>
        <p:nvSpPr>
          <p:cNvPr id="6" name="Yozuv 5">
            <a:extLst>
              <a:ext uri="{FF2B5EF4-FFF2-40B4-BE49-F238E27FC236}">
                <a16:creationId xmlns:a16="http://schemas.microsoft.com/office/drawing/2014/main" id="{6731DB11-916F-C44A-8AEF-AEEA09A0EE90}"/>
              </a:ext>
            </a:extLst>
          </p:cNvPr>
          <p:cNvSpPr txBox="1"/>
          <p:nvPr/>
        </p:nvSpPr>
        <p:spPr>
          <a:xfrm>
            <a:off x="655617" y="1026720"/>
            <a:ext cx="112073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uz-Latn-UZ" sz="5400">
                <a:solidFill>
                  <a:srgbClr val="FFFF00"/>
                </a:solidFill>
              </a:rPr>
              <a:t>                              REJA:</a:t>
            </a:r>
          </a:p>
          <a:p>
            <a:pPr marL="914400" indent="-914400" algn="l">
              <a:buAutoNum type="arabicPeriod"/>
            </a:pPr>
            <a:r>
              <a:rPr lang="uz-Latn-UZ" sz="5400">
                <a:solidFill>
                  <a:srgbClr val="FFFF00"/>
                </a:solidFill>
              </a:rPr>
              <a:t>Sezgi haqida ma‘lumot</a:t>
            </a:r>
          </a:p>
          <a:p>
            <a:pPr marL="914400" indent="-914400" algn="l">
              <a:buAutoNum type="arabicPeriod"/>
            </a:pPr>
            <a:r>
              <a:rPr lang="uz-Latn-UZ" sz="5400">
                <a:solidFill>
                  <a:srgbClr val="FFFF00"/>
                </a:solidFill>
              </a:rPr>
              <a:t>Sezgi turlari</a:t>
            </a:r>
          </a:p>
          <a:p>
            <a:pPr marL="914400" indent="-914400" algn="l">
              <a:buAutoNum type="arabicPeriod"/>
            </a:pPr>
            <a:r>
              <a:rPr lang="uz-Latn-UZ" sz="5400">
                <a:solidFill>
                  <a:srgbClr val="FFFF00"/>
                </a:solidFill>
              </a:rPr>
              <a:t>Sezgining ahamiyati</a:t>
            </a:r>
          </a:p>
        </p:txBody>
      </p:sp>
    </p:spTree>
    <p:extLst>
      <p:ext uri="{BB962C8B-B14F-4D97-AF65-F5344CB8AC3E}">
        <p14:creationId xmlns:p14="http://schemas.microsoft.com/office/powerpoint/2010/main" val="3650533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FA95099A-C396-564E-A817-72DFBE8E1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4" name="Rasm 4">
            <a:extLst>
              <a:ext uri="{FF2B5EF4-FFF2-40B4-BE49-F238E27FC236}">
                <a16:creationId xmlns:a16="http://schemas.microsoft.com/office/drawing/2014/main" id="{2275B3E1-DAC4-944D-8CFB-DBBD475A3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2376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48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EE86885B-A2A5-6F48-B1C4-2CA50C7F3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54"/>
            <a:ext cx="12192000" cy="6834291"/>
          </a:xfrm>
        </p:spPr>
        <p:txBody>
          <a:bodyPr/>
          <a:lstStyle/>
          <a:p>
            <a:endParaRPr lang="uz-Latn-UZ"/>
          </a:p>
        </p:txBody>
      </p:sp>
      <p:pic>
        <p:nvPicPr>
          <p:cNvPr id="6" name="Rasm 6">
            <a:extLst>
              <a:ext uri="{FF2B5EF4-FFF2-40B4-BE49-F238E27FC236}">
                <a16:creationId xmlns:a16="http://schemas.microsoft.com/office/drawing/2014/main" id="{84D74D23-C6A4-6D48-8D07-28F9A7D10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112"/>
            <a:ext cx="12192000" cy="6846146"/>
          </a:xfrm>
          <a:prstGeom prst="rect">
            <a:avLst/>
          </a:prstGeom>
        </p:spPr>
      </p:pic>
      <p:sp>
        <p:nvSpPr>
          <p:cNvPr id="9" name="Blok-chizma: alternativ jarayon 8">
            <a:extLst>
              <a:ext uri="{FF2B5EF4-FFF2-40B4-BE49-F238E27FC236}">
                <a16:creationId xmlns:a16="http://schemas.microsoft.com/office/drawing/2014/main" id="{8F6CF763-55AD-EF4B-A33F-80196D8839A4}"/>
              </a:ext>
            </a:extLst>
          </p:cNvPr>
          <p:cNvSpPr/>
          <p:nvPr/>
        </p:nvSpPr>
        <p:spPr>
          <a:xfrm>
            <a:off x="4961411" y="927434"/>
            <a:ext cx="2757549" cy="76727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800"/>
              <a:t>SEZGI</a:t>
            </a:r>
          </a:p>
        </p:txBody>
      </p:sp>
      <p:cxnSp>
        <p:nvCxnSpPr>
          <p:cNvPr id="10" name="To‘g‘ri  milli ulagich 9">
            <a:extLst>
              <a:ext uri="{FF2B5EF4-FFF2-40B4-BE49-F238E27FC236}">
                <a16:creationId xmlns:a16="http://schemas.microsoft.com/office/drawing/2014/main" id="{4A25E180-AE2F-5341-874F-AFCCDB7A4DC3}"/>
              </a:ext>
            </a:extLst>
          </p:cNvPr>
          <p:cNvCxnSpPr>
            <a:cxnSpLocks/>
          </p:cNvCxnSpPr>
          <p:nvPr/>
        </p:nvCxnSpPr>
        <p:spPr>
          <a:xfrm flipH="1">
            <a:off x="4508912" y="1547340"/>
            <a:ext cx="644857" cy="15080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To‘g‘ri  milli ulagich 12">
            <a:extLst>
              <a:ext uri="{FF2B5EF4-FFF2-40B4-BE49-F238E27FC236}">
                <a16:creationId xmlns:a16="http://schemas.microsoft.com/office/drawing/2014/main" id="{AFD4F741-5637-8245-9439-95612A07BA00}"/>
              </a:ext>
            </a:extLst>
          </p:cNvPr>
          <p:cNvCxnSpPr>
            <a:cxnSpLocks/>
          </p:cNvCxnSpPr>
          <p:nvPr/>
        </p:nvCxnSpPr>
        <p:spPr>
          <a:xfrm>
            <a:off x="6191248" y="1694708"/>
            <a:ext cx="0" cy="26100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To‘g‘ri  milli ulagich 28">
            <a:extLst>
              <a:ext uri="{FF2B5EF4-FFF2-40B4-BE49-F238E27FC236}">
                <a16:creationId xmlns:a16="http://schemas.microsoft.com/office/drawing/2014/main" id="{C03E3A05-7C75-D34D-BC69-97E117F2FCA0}"/>
              </a:ext>
            </a:extLst>
          </p:cNvPr>
          <p:cNvCxnSpPr>
            <a:cxnSpLocks/>
          </p:cNvCxnSpPr>
          <p:nvPr/>
        </p:nvCxnSpPr>
        <p:spPr>
          <a:xfrm>
            <a:off x="6986280" y="820065"/>
            <a:ext cx="1351181" cy="22353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Blok-chizma: alternativ jarayon 33">
            <a:extLst>
              <a:ext uri="{FF2B5EF4-FFF2-40B4-BE49-F238E27FC236}">
                <a16:creationId xmlns:a16="http://schemas.microsoft.com/office/drawing/2014/main" id="{F4780D50-BB96-504F-8B49-B91BD81D9697}"/>
              </a:ext>
            </a:extLst>
          </p:cNvPr>
          <p:cNvSpPr/>
          <p:nvPr/>
        </p:nvSpPr>
        <p:spPr>
          <a:xfrm flipH="1">
            <a:off x="1243198" y="3179122"/>
            <a:ext cx="3823358" cy="7483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/>
              <a:t>EKSTERIO-RETSETIV</a:t>
            </a:r>
          </a:p>
        </p:txBody>
      </p:sp>
      <p:sp>
        <p:nvSpPr>
          <p:cNvPr id="42" name="Blok-chizma: alternativ jarayon 41">
            <a:extLst>
              <a:ext uri="{FF2B5EF4-FFF2-40B4-BE49-F238E27FC236}">
                <a16:creationId xmlns:a16="http://schemas.microsoft.com/office/drawing/2014/main" id="{70D6FD7B-BD5B-A449-8EBD-61CFFBA3BAF9}"/>
              </a:ext>
            </a:extLst>
          </p:cNvPr>
          <p:cNvSpPr/>
          <p:nvPr/>
        </p:nvSpPr>
        <p:spPr>
          <a:xfrm>
            <a:off x="4553446" y="4308971"/>
            <a:ext cx="3396219" cy="7280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/>
              <a:t>INTIRORETSEPTIV</a:t>
            </a:r>
          </a:p>
        </p:txBody>
      </p:sp>
      <p:sp>
        <p:nvSpPr>
          <p:cNvPr id="43" name="Blok-chizma: alternativ jarayon 42">
            <a:extLst>
              <a:ext uri="{FF2B5EF4-FFF2-40B4-BE49-F238E27FC236}">
                <a16:creationId xmlns:a16="http://schemas.microsoft.com/office/drawing/2014/main" id="{D3D3A773-E3C1-7F48-84B8-C4BEBE36C59B}"/>
              </a:ext>
            </a:extLst>
          </p:cNvPr>
          <p:cNvSpPr/>
          <p:nvPr/>
        </p:nvSpPr>
        <p:spPr>
          <a:xfrm>
            <a:off x="6674924" y="3189888"/>
            <a:ext cx="3396219" cy="69515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/>
              <a:t>PROPRIORETSEPTIV</a:t>
            </a:r>
          </a:p>
        </p:txBody>
      </p:sp>
    </p:spTree>
    <p:extLst>
      <p:ext uri="{BB962C8B-B14F-4D97-AF65-F5344CB8AC3E}">
        <p14:creationId xmlns:p14="http://schemas.microsoft.com/office/powerpoint/2010/main" val="772872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AE809E86-E94D-F844-979D-03B7742A1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r>
              <a:rPr lang="uz-Latn-UZ">
                <a:solidFill>
                  <a:schemeClr val="bg1"/>
                </a:solidFill>
              </a:rPr>
              <a:t>Muhayyo</a:t>
            </a:r>
          </a:p>
        </p:txBody>
      </p:sp>
      <p:sp>
        <p:nvSpPr>
          <p:cNvPr id="5" name="Blok-chizma: alternativ jarayon 4">
            <a:extLst>
              <a:ext uri="{FF2B5EF4-FFF2-40B4-BE49-F238E27FC236}">
                <a16:creationId xmlns:a16="http://schemas.microsoft.com/office/drawing/2014/main" id="{29D5B177-04B0-724E-8A91-63DBB02376C0}"/>
              </a:ext>
            </a:extLst>
          </p:cNvPr>
          <p:cNvSpPr/>
          <p:nvPr/>
        </p:nvSpPr>
        <p:spPr>
          <a:xfrm>
            <a:off x="1026721" y="507177"/>
            <a:ext cx="3030681" cy="841168"/>
          </a:xfrm>
          <a:prstGeom prst="flowChartAlternate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/>
              <a:t>EKSTRIORETSEPTIV</a:t>
            </a:r>
          </a:p>
        </p:txBody>
      </p:sp>
      <p:sp>
        <p:nvSpPr>
          <p:cNvPr id="6" name="Blok-chizma: alternativ jarayon 5">
            <a:extLst>
              <a:ext uri="{FF2B5EF4-FFF2-40B4-BE49-F238E27FC236}">
                <a16:creationId xmlns:a16="http://schemas.microsoft.com/office/drawing/2014/main" id="{B8DAB15C-0DA5-D940-907B-1095C8BCE1F6}"/>
              </a:ext>
            </a:extLst>
          </p:cNvPr>
          <p:cNvSpPr/>
          <p:nvPr/>
        </p:nvSpPr>
        <p:spPr>
          <a:xfrm flipH="1">
            <a:off x="408208" y="1527748"/>
            <a:ext cx="2121477" cy="946279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Ko‘rish</a:t>
            </a:r>
          </a:p>
        </p:txBody>
      </p:sp>
      <p:sp>
        <p:nvSpPr>
          <p:cNvPr id="7" name="Blok-chizma: alternativ jarayon 6">
            <a:extLst>
              <a:ext uri="{FF2B5EF4-FFF2-40B4-BE49-F238E27FC236}">
                <a16:creationId xmlns:a16="http://schemas.microsoft.com/office/drawing/2014/main" id="{6D8277A8-2428-0544-A251-5B312757F3CD}"/>
              </a:ext>
            </a:extLst>
          </p:cNvPr>
          <p:cNvSpPr/>
          <p:nvPr/>
        </p:nvSpPr>
        <p:spPr>
          <a:xfrm flipH="1">
            <a:off x="408208" y="2758541"/>
            <a:ext cx="2121483" cy="670460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Eshitish</a:t>
            </a:r>
          </a:p>
        </p:txBody>
      </p:sp>
      <p:sp>
        <p:nvSpPr>
          <p:cNvPr id="8" name="Blok-chizma: alternativ jarayon 7">
            <a:extLst>
              <a:ext uri="{FF2B5EF4-FFF2-40B4-BE49-F238E27FC236}">
                <a16:creationId xmlns:a16="http://schemas.microsoft.com/office/drawing/2014/main" id="{95155316-1064-6046-BF8C-3880EE39C7B0}"/>
              </a:ext>
            </a:extLst>
          </p:cNvPr>
          <p:cNvSpPr/>
          <p:nvPr/>
        </p:nvSpPr>
        <p:spPr>
          <a:xfrm flipH="1">
            <a:off x="408204" y="4383975"/>
            <a:ext cx="2121482" cy="761999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Ta‘m bilish</a:t>
            </a:r>
          </a:p>
        </p:txBody>
      </p:sp>
      <p:sp>
        <p:nvSpPr>
          <p:cNvPr id="9" name="Blok-chizma: alternativ jarayon 8">
            <a:extLst>
              <a:ext uri="{FF2B5EF4-FFF2-40B4-BE49-F238E27FC236}">
                <a16:creationId xmlns:a16="http://schemas.microsoft.com/office/drawing/2014/main" id="{24020B39-A26A-FC45-A6F4-001478297977}"/>
              </a:ext>
            </a:extLst>
          </p:cNvPr>
          <p:cNvSpPr/>
          <p:nvPr/>
        </p:nvSpPr>
        <p:spPr>
          <a:xfrm>
            <a:off x="408207" y="3534113"/>
            <a:ext cx="2121483" cy="670459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Hid bilish</a:t>
            </a:r>
          </a:p>
        </p:txBody>
      </p:sp>
      <p:sp>
        <p:nvSpPr>
          <p:cNvPr id="10" name="Blok-chizma: alternativ jarayon 9">
            <a:extLst>
              <a:ext uri="{FF2B5EF4-FFF2-40B4-BE49-F238E27FC236}">
                <a16:creationId xmlns:a16="http://schemas.microsoft.com/office/drawing/2014/main" id="{92E698AB-6663-B54A-80AA-1BD9AF9001CF}"/>
              </a:ext>
            </a:extLst>
          </p:cNvPr>
          <p:cNvSpPr/>
          <p:nvPr/>
        </p:nvSpPr>
        <p:spPr>
          <a:xfrm>
            <a:off x="408204" y="5338949"/>
            <a:ext cx="2121482" cy="1011874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Teri-tuyush</a:t>
            </a:r>
          </a:p>
        </p:txBody>
      </p:sp>
      <p:sp>
        <p:nvSpPr>
          <p:cNvPr id="103" name="Blok-chizma: alternativ jarayon 102">
            <a:extLst>
              <a:ext uri="{FF2B5EF4-FFF2-40B4-BE49-F238E27FC236}">
                <a16:creationId xmlns:a16="http://schemas.microsoft.com/office/drawing/2014/main" id="{5EC2615F-3029-2049-8A58-3006EB7DD2DF}"/>
              </a:ext>
            </a:extLst>
          </p:cNvPr>
          <p:cNvSpPr/>
          <p:nvPr/>
        </p:nvSpPr>
        <p:spPr>
          <a:xfrm>
            <a:off x="4681592" y="507176"/>
            <a:ext cx="3334252" cy="8411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/>
              <a:t>INTIRORETRESEPTIV</a:t>
            </a:r>
          </a:p>
        </p:txBody>
      </p:sp>
      <p:sp>
        <p:nvSpPr>
          <p:cNvPr id="3" name="To‘g‘riburchak: Yumaloqlangan burchaklar 2">
            <a:extLst>
              <a:ext uri="{FF2B5EF4-FFF2-40B4-BE49-F238E27FC236}">
                <a16:creationId xmlns:a16="http://schemas.microsoft.com/office/drawing/2014/main" id="{D08D630A-EAB0-8C49-859B-9196E8C6CEE8}"/>
              </a:ext>
            </a:extLst>
          </p:cNvPr>
          <p:cNvSpPr/>
          <p:nvPr/>
        </p:nvSpPr>
        <p:spPr>
          <a:xfrm>
            <a:off x="4867144" y="1855520"/>
            <a:ext cx="2963148" cy="137923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Oldindan his qilish </a:t>
            </a:r>
          </a:p>
        </p:txBody>
      </p:sp>
      <p:sp>
        <p:nvSpPr>
          <p:cNvPr id="4" name="To‘g‘riburchak: Yumaloqlangan burchaklar 3">
            <a:extLst>
              <a:ext uri="{FF2B5EF4-FFF2-40B4-BE49-F238E27FC236}">
                <a16:creationId xmlns:a16="http://schemas.microsoft.com/office/drawing/2014/main" id="{182B13AA-B34D-5649-8C60-9B953D86E711}"/>
              </a:ext>
            </a:extLst>
          </p:cNvPr>
          <p:cNvSpPr/>
          <p:nvPr/>
        </p:nvSpPr>
        <p:spPr>
          <a:xfrm>
            <a:off x="8640034" y="507176"/>
            <a:ext cx="3184320" cy="84116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/>
              <a:t>PROPRIORETSEPTIV</a:t>
            </a:r>
          </a:p>
        </p:txBody>
      </p:sp>
      <p:sp>
        <p:nvSpPr>
          <p:cNvPr id="11" name="To‘g‘riburchak: Yumaloqlangan burchaklar 10">
            <a:extLst>
              <a:ext uri="{FF2B5EF4-FFF2-40B4-BE49-F238E27FC236}">
                <a16:creationId xmlns:a16="http://schemas.microsoft.com/office/drawing/2014/main" id="{263D92BE-9EE9-0D44-8727-EF8CB5C16CEC}"/>
              </a:ext>
            </a:extLst>
          </p:cNvPr>
          <p:cNvSpPr/>
          <p:nvPr/>
        </p:nvSpPr>
        <p:spPr>
          <a:xfrm>
            <a:off x="9054935" y="1725669"/>
            <a:ext cx="2585356" cy="10328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Muskullar</a:t>
            </a:r>
          </a:p>
        </p:txBody>
      </p:sp>
      <p:sp>
        <p:nvSpPr>
          <p:cNvPr id="12" name="To‘g‘riburchak: Yumaloqlangan burchaklar 11">
            <a:extLst>
              <a:ext uri="{FF2B5EF4-FFF2-40B4-BE49-F238E27FC236}">
                <a16:creationId xmlns:a16="http://schemas.microsoft.com/office/drawing/2014/main" id="{7986BB76-81BB-DC40-A568-29A4C40B7D15}"/>
              </a:ext>
            </a:extLst>
          </p:cNvPr>
          <p:cNvSpPr/>
          <p:nvPr/>
        </p:nvSpPr>
        <p:spPr>
          <a:xfrm>
            <a:off x="9203377" y="3194537"/>
            <a:ext cx="2300844" cy="90492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Bog‘lovchi paylar</a:t>
            </a:r>
          </a:p>
        </p:txBody>
      </p:sp>
      <p:sp>
        <p:nvSpPr>
          <p:cNvPr id="13" name="To‘g‘riburchak: Yumaloqlangan burchaklar 12">
            <a:extLst>
              <a:ext uri="{FF2B5EF4-FFF2-40B4-BE49-F238E27FC236}">
                <a16:creationId xmlns:a16="http://schemas.microsoft.com/office/drawing/2014/main" id="{F02E9C2F-852E-4849-A79C-AFA8672FFA77}"/>
              </a:ext>
            </a:extLst>
          </p:cNvPr>
          <p:cNvSpPr/>
          <p:nvPr/>
        </p:nvSpPr>
        <p:spPr>
          <a:xfrm>
            <a:off x="9203377" y="4880550"/>
            <a:ext cx="2121482" cy="10328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000"/>
              <a:t>Mushaklar</a:t>
            </a:r>
          </a:p>
        </p:txBody>
      </p:sp>
    </p:spTree>
    <p:extLst>
      <p:ext uri="{BB962C8B-B14F-4D97-AF65-F5344CB8AC3E}">
        <p14:creationId xmlns:p14="http://schemas.microsoft.com/office/powerpoint/2010/main" val="3961442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16F667D4-6227-244D-8BA2-4F941703A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uz-Latn-UZ" sz="4000">
              <a:solidFill>
                <a:schemeClr val="accent1"/>
              </a:solidFill>
            </a:endParaRPr>
          </a:p>
        </p:txBody>
      </p:sp>
      <p:graphicFrame>
        <p:nvGraphicFramePr>
          <p:cNvPr id="11" name="Jadval 11">
            <a:extLst>
              <a:ext uri="{FF2B5EF4-FFF2-40B4-BE49-F238E27FC236}">
                <a16:creationId xmlns:a16="http://schemas.microsoft.com/office/drawing/2014/main" id="{D2C2C62F-EAB2-9E4C-A44A-0D4663D079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7183330"/>
              </p:ext>
            </p:extLst>
          </p:nvPr>
        </p:nvGraphicFramePr>
        <p:xfrm>
          <a:off x="838200" y="1825625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63799884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05097378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5935811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939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022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z-Latn-U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6543397"/>
                  </a:ext>
                </a:extLst>
              </a:tr>
            </a:tbl>
          </a:graphicData>
        </a:graphic>
      </p:graphicFrame>
      <p:pic>
        <p:nvPicPr>
          <p:cNvPr id="8" name="Rasm 8">
            <a:extLst>
              <a:ext uri="{FF2B5EF4-FFF2-40B4-BE49-F238E27FC236}">
                <a16:creationId xmlns:a16="http://schemas.microsoft.com/office/drawing/2014/main" id="{524252D1-8D65-504E-92E4-0272B1D4D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4383"/>
          </a:xfrm>
          <a:prstGeom prst="rect">
            <a:avLst/>
          </a:prstGeom>
        </p:spPr>
      </p:pic>
      <p:pic>
        <p:nvPicPr>
          <p:cNvPr id="13" name="Rasm 13">
            <a:extLst>
              <a:ext uri="{FF2B5EF4-FFF2-40B4-BE49-F238E27FC236}">
                <a16:creationId xmlns:a16="http://schemas.microsoft.com/office/drawing/2014/main" id="{41777C9B-E2C6-074A-BF50-0D8B3D083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409" y="3013035"/>
            <a:ext cx="7793182" cy="3876457"/>
          </a:xfrm>
          <a:prstGeom prst="rect">
            <a:avLst/>
          </a:prstGeom>
        </p:spPr>
      </p:pic>
      <p:sp>
        <p:nvSpPr>
          <p:cNvPr id="16" name="Yozuv 15">
            <a:extLst>
              <a:ext uri="{FF2B5EF4-FFF2-40B4-BE49-F238E27FC236}">
                <a16:creationId xmlns:a16="http://schemas.microsoft.com/office/drawing/2014/main" id="{9C3C6DCF-9EDC-EC4F-9D9C-8CA74F93FF2B}"/>
              </a:ext>
            </a:extLst>
          </p:cNvPr>
          <p:cNvSpPr txBox="1"/>
          <p:nvPr/>
        </p:nvSpPr>
        <p:spPr>
          <a:xfrm>
            <a:off x="5184074" y="2567791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uz-Latn-UZ"/>
          </a:p>
        </p:txBody>
      </p:sp>
      <p:sp>
        <p:nvSpPr>
          <p:cNvPr id="3" name="Yozuv 2">
            <a:extLst>
              <a:ext uri="{FF2B5EF4-FFF2-40B4-BE49-F238E27FC236}">
                <a16:creationId xmlns:a16="http://schemas.microsoft.com/office/drawing/2014/main" id="{BF0A8032-32A5-0145-913D-C47D379F2384}"/>
              </a:ext>
            </a:extLst>
          </p:cNvPr>
          <p:cNvSpPr txBox="1"/>
          <p:nvPr/>
        </p:nvSpPr>
        <p:spPr>
          <a:xfrm>
            <a:off x="185553" y="74890"/>
            <a:ext cx="12006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uz-Latn-UZ" sz="3600">
                <a:solidFill>
                  <a:schemeClr val="bg1"/>
                </a:solidFill>
              </a:rPr>
              <a:t>Ko‘rish- insonning rang va yorug‘likni sezishi, ko‘rish sezgilari tarkibiga kiradi va seziladigan ranglar xromatik, axromatik turlarga bo‘linadi. Ko‘rish sezgilari organi ko‘z hisoblanib, u ko‘z soqqasi va undan kelib chiqadigan ko‘ruv nervlaridan tashkil topadi. Ko‘z soqqasini tashqi tomirlar va to‘r pardalari o‘rab turadi.</a:t>
            </a:r>
          </a:p>
        </p:txBody>
      </p:sp>
    </p:spTree>
    <p:extLst>
      <p:ext uri="{BB962C8B-B14F-4D97-AF65-F5344CB8AC3E}">
        <p14:creationId xmlns:p14="http://schemas.microsoft.com/office/powerpoint/2010/main" val="2159051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A1A6C362-BF63-2D46-B081-C65DD0F48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4" name="Rasm 4">
            <a:extLst>
              <a:ext uri="{FF2B5EF4-FFF2-40B4-BE49-F238E27FC236}">
                <a16:creationId xmlns:a16="http://schemas.microsoft.com/office/drawing/2014/main" id="{898A6178-217B-6A45-B334-833F694C3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592"/>
            <a:ext cx="12192000" cy="677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11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D30CFBE8-7523-3343-A3F4-9750E2E3C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3" name="Rasm 3">
            <a:extLst>
              <a:ext uri="{FF2B5EF4-FFF2-40B4-BE49-F238E27FC236}">
                <a16:creationId xmlns:a16="http://schemas.microsoft.com/office/drawing/2014/main" id="{15D256F4-FB06-3A4C-8B49-69FC11686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40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0F98B5A7-4FF0-464D-B887-9E32DC6B2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4" name="Rasm 4">
            <a:extLst>
              <a:ext uri="{FF2B5EF4-FFF2-40B4-BE49-F238E27FC236}">
                <a16:creationId xmlns:a16="http://schemas.microsoft.com/office/drawing/2014/main" id="{664106FF-5BAB-834A-9184-390BDC07B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591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8566EC6C-B40A-B04D-85DE-C33AC83AB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4" name="Rasm 4">
            <a:extLst>
              <a:ext uri="{FF2B5EF4-FFF2-40B4-BE49-F238E27FC236}">
                <a16:creationId xmlns:a16="http://schemas.microsoft.com/office/drawing/2014/main" id="{6332C1AC-213F-7F49-A19C-714C5D448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961" y="0"/>
            <a:ext cx="12290961" cy="70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96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BDDFB559-EBBE-AF4E-B8EB-814FD95A6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uz-Latn-UZ"/>
          </a:p>
        </p:txBody>
      </p:sp>
      <p:sp>
        <p:nvSpPr>
          <p:cNvPr id="4" name="To‘g‘riburchak 3">
            <a:extLst>
              <a:ext uri="{FF2B5EF4-FFF2-40B4-BE49-F238E27FC236}">
                <a16:creationId xmlns:a16="http://schemas.microsoft.com/office/drawing/2014/main" id="{E526D35C-E8BC-0D46-8F57-4414F65A8AE7}"/>
              </a:ext>
            </a:extLst>
          </p:cNvPr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  <p:sp>
        <p:nvSpPr>
          <p:cNvPr id="5" name="Yozuv 4">
            <a:extLst>
              <a:ext uri="{FF2B5EF4-FFF2-40B4-BE49-F238E27FC236}">
                <a16:creationId xmlns:a16="http://schemas.microsoft.com/office/drawing/2014/main" id="{C25CAD16-A174-A641-B2BA-2229AECA21CB}"/>
              </a:ext>
            </a:extLst>
          </p:cNvPr>
          <p:cNvSpPr txBox="1"/>
          <p:nvPr/>
        </p:nvSpPr>
        <p:spPr>
          <a:xfrm>
            <a:off x="420584" y="123701"/>
            <a:ext cx="1160318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uz-Latn-UZ" sz="4800">
                <a:solidFill>
                  <a:srgbClr val="7030A0"/>
                </a:solidFill>
              </a:rPr>
              <a:t>    Muskul-harakat sezgilari – motor sezgilari yoki kines-terik sezgilar deb nomlangan. Muskul-harakat sezgilari – gavda muskullari, paylar, bo‘g‘imlardab iborat. Organlarning tarkibida sezuvchi nervlarning chekka tarmoqlari mavjud bo‘lib, ularning ta‘sirida harakat va statik sezgilar vujudga keladi.</a:t>
            </a:r>
          </a:p>
        </p:txBody>
      </p:sp>
    </p:spTree>
    <p:extLst>
      <p:ext uri="{BB962C8B-B14F-4D97-AF65-F5344CB8AC3E}">
        <p14:creationId xmlns:p14="http://schemas.microsoft.com/office/powerpoint/2010/main" val="796785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E38DAAE9-7773-7840-935A-B89CE9457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uz-Latn-UZ"/>
          </a:p>
        </p:txBody>
      </p:sp>
      <p:pic>
        <p:nvPicPr>
          <p:cNvPr id="4" name="Rasm 4">
            <a:extLst>
              <a:ext uri="{FF2B5EF4-FFF2-40B4-BE49-F238E27FC236}">
                <a16:creationId xmlns:a16="http://schemas.microsoft.com/office/drawing/2014/main" id="{531D74B0-8FDB-AD4E-82B1-C835BD54A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04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mavzus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Keng ekranli</PresentationFormat>
  <Slides>13</Slides>
  <Notes>0</Notes>
  <HiddenSlides>0</HiddenSlides>
  <ScaleCrop>false</ScaleCrop>
  <HeadingPairs>
    <vt:vector size="4" baseType="variant">
      <vt:variant>
        <vt:lpstr>Mavzu</vt:lpstr>
      </vt:variant>
      <vt:variant>
        <vt:i4>1</vt:i4>
      </vt:variant>
      <vt:variant>
        <vt:lpstr>Slayd sarlavhalari</vt:lpstr>
      </vt:variant>
      <vt:variant>
        <vt:i4>13</vt:i4>
      </vt:variant>
    </vt:vector>
  </HeadingPairs>
  <TitlesOfParts>
    <vt:vector size="14" baseType="lpstr">
      <vt:lpstr>Office mavzusi</vt:lpstr>
      <vt:lpstr>PowerPoint taqdimoti</vt:lpstr>
      <vt:lpstr>PowerPoint taqdimoti</vt:lpstr>
      <vt:lpstr>PowerPoint taqdimoti</vt:lpstr>
      <vt:lpstr>PowerPoint taqdimoti</vt:lpstr>
      <vt:lpstr>PowerPoint taqdimoti</vt:lpstr>
      <vt:lpstr>Muhayyo</vt:lpstr>
      <vt:lpstr>PowerPoint taqdimoti</vt:lpstr>
      <vt:lpstr>PowerPoint taqdimoti</vt:lpstr>
      <vt:lpstr>PowerPoint taqdimoti</vt:lpstr>
      <vt:lpstr>PowerPoint taqdimoti</vt:lpstr>
      <vt:lpstr>PowerPoint taqdimoti</vt:lpstr>
      <vt:lpstr>PowerPoint taqdimoti</vt:lpstr>
      <vt:lpstr>PowerPoint taqdimoti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SEZGI</dc:title>
  <dc:creator>Noma’lum foydalanuvchi</dc:creator>
  <cp:lastModifiedBy>998996414599</cp:lastModifiedBy>
  <cp:revision>14</cp:revision>
  <dcterms:created xsi:type="dcterms:W3CDTF">2020-11-04T04:37:01Z</dcterms:created>
  <dcterms:modified xsi:type="dcterms:W3CDTF">2020-11-08T05:12:17Z</dcterms:modified>
</cp:coreProperties>
</file>